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0" r:id="rId2"/>
    <p:sldId id="271" r:id="rId3"/>
    <p:sldId id="272" r:id="rId4"/>
    <p:sldId id="281" r:id="rId5"/>
    <p:sldId id="285" r:id="rId6"/>
    <p:sldId id="276" r:id="rId7"/>
    <p:sldId id="288" r:id="rId8"/>
    <p:sldId id="291" r:id="rId9"/>
    <p:sldId id="290" r:id="rId10"/>
    <p:sldId id="286" r:id="rId11"/>
    <p:sldId id="277" r:id="rId12"/>
    <p:sldId id="289" r:id="rId13"/>
    <p:sldId id="278" r:id="rId14"/>
    <p:sldId id="280" r:id="rId15"/>
    <p:sldId id="273" r:id="rId16"/>
    <p:sldId id="274" r:id="rId17"/>
    <p:sldId id="283" r:id="rId18"/>
    <p:sldId id="292" r:id="rId19"/>
    <p:sldId id="275" r:id="rId20"/>
    <p:sldId id="287" r:id="rId21"/>
    <p:sldId id="294" r:id="rId22"/>
    <p:sldId id="293" r:id="rId23"/>
    <p:sldId id="295" r:id="rId24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3D6B8-0BFC-4A8A-8B99-DB8BBAF34B23}" type="datetimeFigureOut">
              <a:rPr lang="ko-KR" altLang="en-US" smtClean="0"/>
              <a:t>2018-02-09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854F7-4D55-4ECD-97BE-77836A7CE9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41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854F7-4D55-4ECD-97BE-77836A7CE9A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32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854F7-4D55-4ECD-97BE-77836A7CE9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10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854F7-4D55-4ECD-97BE-77836A7CE9A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66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9144000" cy="76517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02192" y="63817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pitchFamily="50" charset="-127"/>
              </a:defRPr>
            </a:lvl1pPr>
          </a:lstStyle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  <p:pic>
        <p:nvPicPr>
          <p:cNvPr id="5" name="Picture 2" descr="D:\연세대학교 대학원\[etc]\연세 심볼 로고\lab_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381328"/>
            <a:ext cx="1849302" cy="4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62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69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imes New Roman" pitchFamily="18" charset="0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663BD5D-BEB6-4861-8C3F-10D596E8F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43D5B430-A30A-4FE8-9457-61A5D5BD0C5D}"/>
              </a:ext>
            </a:extLst>
          </p:cNvPr>
          <p:cNvSpPr txBox="1">
            <a:spLocks/>
          </p:cNvSpPr>
          <p:nvPr/>
        </p:nvSpPr>
        <p:spPr>
          <a:xfrm>
            <a:off x="648928" y="5142272"/>
            <a:ext cx="8152171" cy="1038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u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l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Wingdings" panose="05000000000000000000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Image and Video Pattern Recognition Lab.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2018.02.09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ko-KR" altLang="en-US" sz="1400" b="1" dirty="0">
                <a:solidFill>
                  <a:prstClr val="black"/>
                </a:solidFill>
                <a:latin typeface="+mn-ea"/>
              </a:rPr>
              <a:t>김우진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/2017321146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E384835-91FD-4444-BF19-16BD2E8056EF}"/>
              </a:ext>
            </a:extLst>
          </p:cNvPr>
          <p:cNvCxnSpPr/>
          <p:nvPr/>
        </p:nvCxnSpPr>
        <p:spPr>
          <a:xfrm>
            <a:off x="4932040" y="5142272"/>
            <a:ext cx="0" cy="103842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18470577-CE12-4D73-95FF-57A4FF730912}"/>
              </a:ext>
            </a:extLst>
          </p:cNvPr>
          <p:cNvSpPr txBox="1">
            <a:spLocks/>
          </p:cNvSpPr>
          <p:nvPr/>
        </p:nvSpPr>
        <p:spPr>
          <a:xfrm>
            <a:off x="129727" y="2276872"/>
            <a:ext cx="8878529" cy="1659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latinLnBrk="0"/>
            <a:r>
              <a:rPr lang="en-US" altLang="ko-KR" sz="3600" b="1" dirty="0" err="1">
                <a:latin typeface="+mj-ea"/>
              </a:rPr>
              <a:t>UnFlow</a:t>
            </a:r>
            <a:r>
              <a:rPr lang="en-US" altLang="ko-KR" sz="3600" b="1" dirty="0">
                <a:latin typeface="+mj-ea"/>
              </a:rPr>
              <a:t> </a:t>
            </a:r>
          </a:p>
          <a:p>
            <a:pPr algn="ctr" latinLnBrk="0"/>
            <a:r>
              <a:rPr lang="en-US" altLang="ko-KR" sz="36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2400" dirty="0">
                <a:latin typeface="+mn-ea"/>
                <a:ea typeface="+mn-ea"/>
              </a:rPr>
              <a:t>Unsupervised Learning of Optical Flow with a Bidirectional Census Loss</a:t>
            </a:r>
          </a:p>
        </p:txBody>
      </p:sp>
    </p:spTree>
    <p:extLst>
      <p:ext uri="{BB962C8B-B14F-4D97-AF65-F5344CB8AC3E}">
        <p14:creationId xmlns:p14="http://schemas.microsoft.com/office/powerpoint/2010/main" val="338817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889B2-81F2-4421-8023-1209CD48C7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886C-E2B8-4AE4-9607-A3DA1AE58B79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Synthetic Data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C3D6FF-C132-4B88-B370-CD02D616F23C}"/>
              </a:ext>
            </a:extLst>
          </p:cNvPr>
          <p:cNvSpPr txBox="1"/>
          <p:nvPr/>
        </p:nvSpPr>
        <p:spPr>
          <a:xfrm>
            <a:off x="201386" y="1794167"/>
            <a:ext cx="417645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	        Sintel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1"/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3F3CA5-BEBC-4E6C-9F0B-64A8C4C7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306486"/>
            <a:ext cx="4264314" cy="1833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BD0E43-8045-4962-8CA6-8796545D1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3" y="4160089"/>
            <a:ext cx="4264314" cy="18337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E1922-350A-4B18-9D0D-F5E0515BB05C}"/>
              </a:ext>
            </a:extLst>
          </p:cNvPr>
          <p:cNvSpPr txBox="1"/>
          <p:nvPr/>
        </p:nvSpPr>
        <p:spPr>
          <a:xfrm>
            <a:off x="1207631" y="6013692"/>
            <a:ext cx="232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Large Displacement</a:t>
            </a:r>
          </a:p>
          <a:p>
            <a:pPr lvl="1"/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4181DB2-725B-47D5-9673-89D83245479C}"/>
              </a:ext>
            </a:extLst>
          </p:cNvPr>
          <p:cNvCxnSpPr>
            <a:cxnSpLocks/>
          </p:cNvCxnSpPr>
          <p:nvPr/>
        </p:nvCxnSpPr>
        <p:spPr>
          <a:xfrm>
            <a:off x="4568992" y="764704"/>
            <a:ext cx="0" cy="5982171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EF3D19-DAF1-4DC5-9D59-FA4B229AA3B9}"/>
              </a:ext>
            </a:extLst>
          </p:cNvPr>
          <p:cNvSpPr txBox="1"/>
          <p:nvPr/>
        </p:nvSpPr>
        <p:spPr>
          <a:xfrm>
            <a:off x="4812711" y="1794167"/>
            <a:ext cx="4176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            Flying Chairs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34E754-0E45-4019-B91E-B8B337204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139" y="4145670"/>
            <a:ext cx="4281605" cy="185360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65C3CF-DC98-48D9-817A-3433BE863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140" y="2306486"/>
            <a:ext cx="4281612" cy="1820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D92D7F-125A-408A-AF80-61082BED317E}"/>
              </a:ext>
            </a:extLst>
          </p:cNvPr>
          <p:cNvSpPr txBox="1"/>
          <p:nvPr/>
        </p:nvSpPr>
        <p:spPr>
          <a:xfrm>
            <a:off x="5873399" y="6023029"/>
            <a:ext cx="2320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Small Displacement</a:t>
            </a:r>
          </a:p>
          <a:p>
            <a:pPr lvl="1"/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8D038-179C-49CC-9B4C-ECAEE2992D00}"/>
              </a:ext>
            </a:extLst>
          </p:cNvPr>
          <p:cNvSpPr txBox="1"/>
          <p:nvPr/>
        </p:nvSpPr>
        <p:spPr>
          <a:xfrm>
            <a:off x="179493" y="888505"/>
            <a:ext cx="23762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Training Set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420748-5E3F-4DA1-BBF3-6733A2EDAFCE}"/>
              </a:ext>
            </a:extLst>
          </p:cNvPr>
          <p:cNvSpPr txBox="1"/>
          <p:nvPr/>
        </p:nvSpPr>
        <p:spPr>
          <a:xfrm>
            <a:off x="4787268" y="888505"/>
            <a:ext cx="23762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Test Set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F5427C1-A103-4DDB-84C4-CDF25EECA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7E5BE1-28C9-4E27-BAF8-B562B5E926E9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Dataset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BFD0C-0A09-433C-AD7C-7DA92F090A42}"/>
              </a:ext>
            </a:extLst>
          </p:cNvPr>
          <p:cNvSpPr txBox="1"/>
          <p:nvPr/>
        </p:nvSpPr>
        <p:spPr>
          <a:xfrm>
            <a:off x="179512" y="1268760"/>
            <a:ext cx="871296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Optical Flow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는 정확한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pixel localization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이 필수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(Accuracy of the pixel displacement)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정확한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Optical Flow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의 예측은 많은 양의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Training data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필요 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  ( ex. Flying Chairs, Sintel)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05DD97-626A-4485-9B97-161A8A734C9C}"/>
              </a:ext>
            </a:extLst>
          </p:cNvPr>
          <p:cNvGrpSpPr/>
          <p:nvPr/>
        </p:nvGrpSpPr>
        <p:grpSpPr>
          <a:xfrm>
            <a:off x="1738568" y="3176974"/>
            <a:ext cx="5594855" cy="1732012"/>
            <a:chOff x="1835696" y="2705100"/>
            <a:chExt cx="5594855" cy="17320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76DC1E9-1067-4FD7-B6EC-B6FB8909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5696" y="2705100"/>
              <a:ext cx="5594855" cy="1732012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08147F9-D0BC-44F6-A934-89AEC5D141DB}"/>
                </a:ext>
              </a:extLst>
            </p:cNvPr>
            <p:cNvSpPr/>
            <p:nvPr/>
          </p:nvSpPr>
          <p:spPr>
            <a:xfrm>
              <a:off x="1907704" y="3861048"/>
              <a:ext cx="5400600" cy="498872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79512" y="5263559"/>
            <a:ext cx="8712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FlowNet</a:t>
            </a:r>
            <a:r>
              <a:rPr lang="ko-KR" altLang="en-US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은 좋은 </a:t>
            </a: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GT</a:t>
            </a:r>
            <a:r>
              <a:rPr lang="ko-KR" altLang="en-US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가 있으면 학습이 잘 될 것이라고 생각함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  <a:p>
            <a:pPr lvl="0"/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(Supervised Learning</a:t>
            </a:r>
            <a:r>
              <a:rPr lang="ko-KR" altLang="en-US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의 단점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en-US" altLang="ko-KR" sz="2200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Unflow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는 이를 보기 좋게 극복함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402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2A62C-68AC-4B02-94F4-F727B1BFD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12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944CD-E127-4986-9896-2607F7656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30988"/>
            <a:ext cx="7200800" cy="23773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EAA66-1708-4FCA-9B51-3DECCB558977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Limitation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BF8A1C-52CD-428D-B258-CD30A7A5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208343"/>
            <a:ext cx="8493990" cy="280918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E353D7-0539-4CC7-BF2B-28F3FA72E11D}"/>
              </a:ext>
            </a:extLst>
          </p:cNvPr>
          <p:cNvSpPr/>
          <p:nvPr/>
        </p:nvSpPr>
        <p:spPr>
          <a:xfrm>
            <a:off x="3707904" y="4432057"/>
            <a:ext cx="3384376" cy="151259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24A571C9-5AEF-4343-9B37-5196165D301E}"/>
              </a:ext>
            </a:extLst>
          </p:cNvPr>
          <p:cNvSpPr/>
          <p:nvPr/>
        </p:nvSpPr>
        <p:spPr>
          <a:xfrm>
            <a:off x="3525341" y="4249494"/>
            <a:ext cx="365125" cy="365125"/>
          </a:xfrm>
          <a:prstGeom prst="smileyFace">
            <a:avLst>
              <a:gd name="adj" fmla="val -4653"/>
            </a:avLst>
          </a:prstGeom>
          <a:ln>
            <a:solidFill>
              <a:srgbClr val="C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75819" y="5876474"/>
            <a:ext cx="7141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ft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: fine-tuned network</a:t>
            </a:r>
          </a:p>
          <a:p>
            <a:pPr lvl="0"/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v :  </a:t>
            </a:r>
            <a:r>
              <a:rPr lang="en-US" altLang="ko-KR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variational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refinement(bilinear </a:t>
            </a:r>
            <a:r>
              <a: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가 아닌 잘 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Up-sampling </a:t>
            </a:r>
            <a:r>
              <a: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한 거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1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62A62C-68AC-4B02-94F4-F727B1BFD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EAA66-1708-4FCA-9B51-3DECCB558977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Limitation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3427492"/>
            <a:ext cx="436209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Average Endpoint Error (EPE)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050002"/>
            <a:ext cx="3705225" cy="94297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08423" y="5184600"/>
            <a:ext cx="59875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h,w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: image height and width</a:t>
            </a:r>
          </a:p>
          <a:p>
            <a:pPr lvl="0"/>
            <a:r>
              <a:rPr lang="en-US" altLang="ko-KR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u,v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: vector component of the calculated optical flow </a:t>
            </a:r>
          </a:p>
          <a:p>
            <a:pPr lvl="0"/>
            <a:r>
              <a:rPr lang="en-US" altLang="ko-KR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u_GT,v_GT</a:t>
            </a:r>
            <a:r>
              <a:rPr lang="en-US" altLang="ko-KR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: Ground truth of optical flow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60232" y="4050002"/>
            <a:ext cx="2376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Optical image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는 한 픽셀 값에서 </a:t>
            </a:r>
            <a:endParaRPr lang="en-US" altLang="ko-KR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두개의 값</a:t>
            </a:r>
            <a:endParaRPr lang="en-US" altLang="ko-KR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(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방향 벡터</a:t>
            </a:r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를 갖는다</a:t>
            </a:r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49944CD-E127-4986-9896-2607F765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839151"/>
            <a:ext cx="7200800" cy="237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39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5EE657A-26EC-4A91-9C4D-F7BA6EA1125E}"/>
              </a:ext>
            </a:extLst>
          </p:cNvPr>
          <p:cNvSpPr txBox="1"/>
          <p:nvPr/>
        </p:nvSpPr>
        <p:spPr>
          <a:xfrm>
            <a:off x="212507" y="927884"/>
            <a:ext cx="871296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Stack</a:t>
            </a:r>
            <a:r>
              <a:rPr lang="ko-KR" altLang="en-US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losses in between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CB14C7-51B8-4E38-9887-999317233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0F9DE-1C8C-42A3-84BE-BADA4B3AD1EC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UnsupFlownet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Network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9E8461-F098-4615-A359-1C8832F1A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56" y="1366659"/>
            <a:ext cx="5219070" cy="17869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5B97D5-C1BB-457A-B414-B8838C1E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5200103"/>
            <a:ext cx="4476750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554807" y="3449515"/>
            <a:ext cx="7614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Loss uses photometric and smoothness in the intermediate flow</a:t>
            </a:r>
          </a:p>
          <a:p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Weighted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sum of the losses.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4F1D776-3C98-489B-AD1F-51CB15AF1690}"/>
              </a:ext>
            </a:extLst>
          </p:cNvPr>
          <p:cNvSpPr/>
          <p:nvPr/>
        </p:nvSpPr>
        <p:spPr>
          <a:xfrm>
            <a:off x="-212625" y="4723128"/>
            <a:ext cx="95632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[2011 PAMI] Back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to</a:t>
            </a:r>
            <a:r>
              <a:rPr lang="ko-KR" altLang="en-US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Basics: Unsupervised Learning of Optical Flow via Brightness Constancy and Motion Smoothness</a:t>
            </a:r>
          </a:p>
        </p:txBody>
      </p:sp>
    </p:spTree>
    <p:extLst>
      <p:ext uri="{BB962C8B-B14F-4D97-AF65-F5344CB8AC3E}">
        <p14:creationId xmlns:p14="http://schemas.microsoft.com/office/powerpoint/2010/main" val="764160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AB5EAE-0751-4F0F-A727-30B2E06A0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0CD77-B8E7-4D47-AB27-002F02869E3D}"/>
              </a:ext>
            </a:extLst>
          </p:cNvPr>
          <p:cNvSpPr txBox="1"/>
          <p:nvPr/>
        </p:nvSpPr>
        <p:spPr>
          <a:xfrm>
            <a:off x="4497003" y="2903010"/>
            <a:ext cx="46439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Occlusion-aware loss based on </a:t>
            </a:r>
            <a:r>
              <a:rPr lang="en-US" altLang="ko-KR" sz="2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bidirectional optical flow</a:t>
            </a:r>
            <a:r>
              <a:rPr lang="en-US" altLang="ko-KR" sz="2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estimation</a:t>
            </a: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Train 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FlowNetC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with our comprehensive unsupervised</a:t>
            </a:r>
            <a:r>
              <a:rPr lang="en-US" altLang="ko-KR" sz="2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loss</a:t>
            </a: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Iterative refinement by </a:t>
            </a: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stacking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multiple </a:t>
            </a:r>
            <a:r>
              <a:rPr lang="en-US" altLang="ko-KR" sz="2200" dirty="0" err="1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FlowNet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networks</a:t>
            </a: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774BAC-BABC-4595-965B-08EF57D97BD6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Contribution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042F1-6746-4CE4-972D-CBB2D4421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34797"/>
            <a:ext cx="4212006" cy="54452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9C99B-DADA-4976-BB87-3F4B5017CA30}"/>
              </a:ext>
            </a:extLst>
          </p:cNvPr>
          <p:cNvSpPr txBox="1"/>
          <p:nvPr/>
        </p:nvSpPr>
        <p:spPr>
          <a:xfrm>
            <a:off x="4788024" y="1117042"/>
            <a:ext cx="421200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i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200" b="1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Unsupervised</a:t>
            </a:r>
            <a:r>
              <a:rPr lang="en-US" altLang="ko-KR" sz="2200" b="1" i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Loss</a:t>
            </a:r>
            <a:endParaRPr lang="en-US" altLang="ko-KR" sz="2200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37132EC-E6FC-40EB-A0BC-4DA3A4E62535}"/>
              </a:ext>
            </a:extLst>
          </p:cNvPr>
          <p:cNvCxnSpPr>
            <a:cxnSpLocks/>
          </p:cNvCxnSpPr>
          <p:nvPr/>
        </p:nvCxnSpPr>
        <p:spPr>
          <a:xfrm>
            <a:off x="6816329" y="1671677"/>
            <a:ext cx="0" cy="10081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83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7ED4B78-A69A-4AA4-81CC-F9B5C8FC1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DD868-D3D8-40E5-8230-438495859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7"/>
            <a:ext cx="8817463" cy="1847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B3274-7DEB-470A-A707-8B1AB45728B1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Network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9D5EA-2448-4FFB-B39C-B328AD38D3F0}"/>
              </a:ext>
            </a:extLst>
          </p:cNvPr>
          <p:cNvSpPr txBox="1"/>
          <p:nvPr/>
        </p:nvSpPr>
        <p:spPr>
          <a:xfrm>
            <a:off x="212507" y="927884"/>
            <a:ext cx="87129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b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Bidirectional Flow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A7C7277-7522-4E0C-A24E-4AF437D88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55" y="4053266"/>
            <a:ext cx="7968271" cy="229420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007" y="3548545"/>
            <a:ext cx="46137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Schematic of unsupervised loss</a:t>
            </a:r>
          </a:p>
        </p:txBody>
      </p:sp>
    </p:spTree>
    <p:extLst>
      <p:ext uri="{BB962C8B-B14F-4D97-AF65-F5344CB8AC3E}">
        <p14:creationId xmlns:p14="http://schemas.microsoft.com/office/powerpoint/2010/main" val="327307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F621B1-99FC-4CA7-9971-532996665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1D34B-EBA5-4ED7-960F-C66979813D59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Occlusion-aware based Bidirectional Flow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D3C7C-9775-4A50-9948-0D29DB1C8EA5}"/>
              </a:ext>
            </a:extLst>
          </p:cNvPr>
          <p:cNvSpPr txBox="1"/>
          <p:nvPr/>
        </p:nvSpPr>
        <p:spPr>
          <a:xfrm>
            <a:off x="212507" y="3815992"/>
            <a:ext cx="871296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Forward-backward consistency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Penalize their difference</a:t>
            </a: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Mask the differences in the data loss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025E6-EACF-40E5-993B-FF3BA7605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0" y="1304054"/>
            <a:ext cx="8817463" cy="18477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30755" y="873167"/>
            <a:ext cx="27735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Bidirectional Flow</a:t>
            </a:r>
          </a:p>
        </p:txBody>
      </p:sp>
    </p:spTree>
    <p:extLst>
      <p:ext uri="{BB962C8B-B14F-4D97-AF65-F5344CB8AC3E}">
        <p14:creationId xmlns:p14="http://schemas.microsoft.com/office/powerpoint/2010/main" val="4170999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F621B1-99FC-4CA7-9971-532996665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51D34B-EBA5-4ED7-960F-C66979813D59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Occlusion-aware based Bidirectional Flow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7C7277-7522-4E0C-A24E-4AF437D8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81" y="1414152"/>
            <a:ext cx="6435417" cy="185287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1007" y="980063"/>
            <a:ext cx="46137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Schematic of unsupervised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36606-8940-481B-ACBF-18E83C8AE52A}"/>
              </a:ext>
            </a:extLst>
          </p:cNvPr>
          <p:cNvSpPr txBox="1"/>
          <p:nvPr/>
        </p:nvSpPr>
        <p:spPr>
          <a:xfrm>
            <a:off x="212506" y="4005064"/>
            <a:ext cx="87129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- Smoothness loss :  the difference between spatially neighboring flow 		          predictions</a:t>
            </a:r>
          </a:p>
          <a:p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Consistency loss : loss sum of forward-backward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0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Data loss            : photometric differences of the warped images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B705EA-7374-438F-A2F9-79C3AB0F552B}"/>
              </a:ext>
            </a:extLst>
          </p:cNvPr>
          <p:cNvSpPr/>
          <p:nvPr/>
        </p:nvSpPr>
        <p:spPr>
          <a:xfrm>
            <a:off x="141007" y="3429000"/>
            <a:ext cx="335059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Minimization of losses</a:t>
            </a:r>
          </a:p>
        </p:txBody>
      </p:sp>
    </p:spTree>
    <p:extLst>
      <p:ext uri="{BB962C8B-B14F-4D97-AF65-F5344CB8AC3E}">
        <p14:creationId xmlns:p14="http://schemas.microsoft.com/office/powerpoint/2010/main" val="300185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8E006A-D5FD-4647-B9FB-9E1E180F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19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69B8F-5FDD-4220-81C5-6330CEFA2836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Unsupervised Loss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39E98-9B0D-4A20-A45F-1172BB45AC9A}"/>
                  </a:ext>
                </a:extLst>
              </p:cNvPr>
              <p:cNvSpPr txBox="1"/>
              <p:nvPr/>
            </p:nvSpPr>
            <p:spPr>
              <a:xfrm>
                <a:off x="1196673" y="3717645"/>
                <a:ext cx="6744638" cy="6443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pPr>
                      <m:e>
                        <m:r>
                          <a:rPr lang="en-US" altLang="ko-KR" i="0" smtClean="0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))</m:t>
                        </m:r>
                        <m:r>
                          <a:rPr lang="en-US" altLang="ko-KR" b="0" i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 </a:t>
                </a:r>
                <a:r>
                  <a:rPr lang="en-US" altLang="ko-KR" b="1" dirty="0">
                    <a:latin typeface="+mj-ea"/>
                    <a:ea typeface="+mj-ea"/>
                  </a:rPr>
                  <a:t>&lt;</a:t>
                </a:r>
                <a:r>
                  <a:rPr lang="en-US" altLang="ko-KR" dirty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+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endParaRPr lang="en-US" altLang="ko-KR" dirty="0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1839E98-9B0D-4A20-A45F-1172BB45A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673" y="3717645"/>
                <a:ext cx="6744638" cy="644344"/>
              </a:xfrm>
              <a:prstGeom prst="rect">
                <a:avLst/>
              </a:prstGeom>
              <a:blipFill>
                <a:blip r:embed="rId2"/>
                <a:stretch>
                  <a:fillRect l="-1626" t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CA0EDD9-54AE-4E3F-961E-E887A78AC36E}"/>
                  </a:ext>
                </a:extLst>
              </p:cNvPr>
              <p:cNvSpPr/>
              <p:nvPr/>
            </p:nvSpPr>
            <p:spPr>
              <a:xfrm>
                <a:off x="2555776" y="4968390"/>
                <a:ext cx="1729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:0.01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1CA0EDD9-54AE-4E3F-961E-E887A78AC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4968390"/>
                <a:ext cx="172938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C98935-6C6D-4CCC-95D8-B63430C203C7}"/>
                  </a:ext>
                </a:extLst>
              </p:cNvPr>
              <p:cNvSpPr txBox="1"/>
              <p:nvPr/>
            </p:nvSpPr>
            <p:spPr>
              <a:xfrm>
                <a:off x="212508" y="1007727"/>
                <a:ext cx="8712968" cy="38816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2200" dirty="0"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Pixel in the first frame should be similar to the pixel in the second frame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sz="2200" dirty="0"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2200" dirty="0"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Mask and mark occluded pixels from the data loss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sz="2200" dirty="0"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2200" dirty="0">
                    <a:latin typeface="굴림" panose="020B0600000101010101" pitchFamily="50" charset="-127"/>
                    <a:ea typeface="굴림" panose="020B0600000101010101" pitchFamily="50" charset="-127"/>
                    <a:cs typeface="Arial" panose="020B0604020202020204" pitchFamily="34" charset="0"/>
                  </a:rPr>
                  <a:t>Constraint : Decision of the occlusion flag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</m:oMath>
                </a14:m>
                <a:endParaRPr lang="en-US" altLang="ko-KR" sz="2200" dirty="0"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  <a:p>
                <a:endParaRPr lang="en-US" altLang="ko-KR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r>
                  <a:rPr lang="en-US" altLang="ko-KR" i="1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  </a:t>
                </a:r>
                <a:r>
                  <a:rPr lang="en-US" altLang="ko-KR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   </a:t>
                </a:r>
                <a:endParaRPr lang="ko-KR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6C98935-6C6D-4CCC-95D8-B63430C2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08" y="1007727"/>
                <a:ext cx="8712968" cy="3881640"/>
              </a:xfrm>
              <a:prstGeom prst="rect">
                <a:avLst/>
              </a:prstGeom>
              <a:blipFill>
                <a:blip r:embed="rId4"/>
                <a:stretch>
                  <a:fillRect l="-770" t="-9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FD27DE2-2767-4084-8888-913495B32ACE}"/>
                  </a:ext>
                </a:extLst>
              </p:cNvPr>
              <p:cNvSpPr/>
              <p:nvPr/>
            </p:nvSpPr>
            <p:spPr>
              <a:xfrm>
                <a:off x="4543339" y="4968390"/>
                <a:ext cx="16064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:0.5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FD27DE2-2767-4084-8888-913495B32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339" y="4968390"/>
                <a:ext cx="160646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45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FBB7ED-573A-479A-86A7-41EB057F1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CFACF1-E749-4948-9F0E-82EB668C404C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3BF1E-4BC2-4F3C-AF83-3914FBA56112}"/>
              </a:ext>
            </a:extLst>
          </p:cNvPr>
          <p:cNvSpPr txBox="1"/>
          <p:nvPr/>
        </p:nvSpPr>
        <p:spPr>
          <a:xfrm>
            <a:off x="179512" y="1268760"/>
            <a:ext cx="871296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+mn-ea"/>
                <a:cs typeface="Arial" panose="020B0604020202020204" pitchFamily="34" charset="0"/>
              </a:rPr>
              <a:t>Why </a:t>
            </a:r>
            <a:r>
              <a:rPr lang="en-US" altLang="ko-KR" sz="2200" dirty="0" err="1">
                <a:latin typeface="+mn-ea"/>
                <a:cs typeface="Arial" panose="020B0604020202020204" pitchFamily="34" charset="0"/>
              </a:rPr>
              <a:t>UnFlow</a:t>
            </a: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 err="1">
                <a:latin typeface="+mn-ea"/>
                <a:cs typeface="Arial" panose="020B0604020202020204" pitchFamily="34" charset="0"/>
              </a:rPr>
              <a:t>FlowNet</a:t>
            </a: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+mn-ea"/>
                <a:cs typeface="Arial" panose="020B0604020202020204" pitchFamily="34" charset="0"/>
              </a:rPr>
              <a:t>Limitation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 err="1">
                <a:latin typeface="+mn-ea"/>
                <a:cs typeface="Arial" panose="020B0604020202020204" pitchFamily="34" charset="0"/>
              </a:rPr>
              <a:t>UnsupFlownet</a:t>
            </a: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+mn-ea"/>
                <a:cs typeface="Arial" panose="020B0604020202020204" pitchFamily="34" charset="0"/>
              </a:rPr>
              <a:t>Author’s Contribution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 err="1">
                <a:latin typeface="+mn-ea"/>
                <a:cs typeface="Arial" panose="020B0604020202020204" pitchFamily="34" charset="0"/>
              </a:rPr>
              <a:t>UnFlow</a:t>
            </a: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+mn-ea"/>
                <a:cs typeface="Arial" panose="020B0604020202020204" pitchFamily="34" charset="0"/>
              </a:rPr>
              <a:t>Datasets &amp; Results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+mn-ea"/>
              <a:cs typeface="Arial" panose="020B0604020202020204" pitchFamily="34" charset="0"/>
            </a:endParaRPr>
          </a:p>
          <a:p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+mn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444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13C2B1-5420-416F-A21E-571E56478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20</a:t>
            </a:fld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38DFA8-C4F8-4BB9-8FFB-BAB3BDF8BFD0}"/>
                  </a:ext>
                </a:extLst>
              </p:cNvPr>
              <p:cNvSpPr txBox="1"/>
              <p:nvPr/>
            </p:nvSpPr>
            <p:spPr>
              <a:xfrm>
                <a:off x="1187624" y="2596859"/>
                <a:ext cx="6462923" cy="2157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+mj-ea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ko-KR" dirty="0">
                    <a:latin typeface="+mj-ea"/>
                    <a:ea typeface="+mj-ea"/>
                  </a:rPr>
                  <a:t>) </a:t>
                </a:r>
                <a:r>
                  <a:rPr lang="en-US" altLang="ko-KR" b="1" dirty="0">
                    <a:latin typeface="+mj-ea"/>
                    <a:ea typeface="+mj-ea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𝑥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+mj-ea"/>
                          </a:rPr>
                          <m:t>(1−</m:t>
                        </m:r>
                      </m:e>
                    </m:nary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				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b="0" dirty="0"/>
                  <a:t>  		        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     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                                    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sup>
                    </m:sSubSup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bSup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ko-KR" altLang="en-US" dirty="0" err="1">
                  <a:latin typeface="+mj-ea"/>
                </a:endParaRPr>
              </a:p>
              <a:p>
                <a:endParaRPr lang="ko-KR" altLang="en-US" dirty="0" err="1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38DFA8-C4F8-4BB9-8FFB-BAB3BDF8B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596859"/>
                <a:ext cx="6462923" cy="21575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5C3973D-2E5C-4775-BC99-18B5601EE56C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Unsupervised Loss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E131D-E11E-4213-970E-69C22663B537}"/>
              </a:ext>
            </a:extLst>
          </p:cNvPr>
          <p:cNvSpPr txBox="1"/>
          <p:nvPr/>
        </p:nvSpPr>
        <p:spPr>
          <a:xfrm>
            <a:off x="212507" y="927884"/>
            <a:ext cx="8712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Occlusion-aware data loss 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AFF564A-DCD9-4B5B-B869-27358C5EBCE4}"/>
                  </a:ext>
                </a:extLst>
              </p:cNvPr>
              <p:cNvSpPr/>
              <p:nvPr/>
            </p:nvSpPr>
            <p:spPr>
              <a:xfrm>
                <a:off x="849895" y="1556792"/>
                <a:ext cx="5304594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Occlusion flag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f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ko-KR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 , if  constraint is violated</a:t>
                </a:r>
                <a:endParaRPr lang="en-US" altLang="ko-KR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AFF564A-DCD9-4B5B-B869-27358C5EB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5" y="1556792"/>
                <a:ext cx="5304594" cy="382541"/>
              </a:xfrm>
              <a:prstGeom prst="rect">
                <a:avLst/>
              </a:prstGeom>
              <a:blipFill>
                <a:blip r:embed="rId3"/>
                <a:stretch>
                  <a:fillRect l="-918" t="-7937" r="-230" b="-20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5C93C73-81CA-4A46-A5E9-4F72FCBF9F78}"/>
                  </a:ext>
                </a:extLst>
              </p:cNvPr>
              <p:cNvSpPr/>
              <p:nvPr/>
            </p:nvSpPr>
            <p:spPr>
              <a:xfrm>
                <a:off x="849895" y="1994607"/>
                <a:ext cx="4344394" cy="3825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altLang="ko-KR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Occlusion flag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f</m:t>
                        </m:r>
                      </m:sup>
                    </m:sSubSup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0  , if  not violated</a:t>
                </a:r>
                <a:endParaRPr lang="en-US" altLang="ko-KR" b="1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5C93C73-81CA-4A46-A5E9-4F72FCBF9F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95" y="1994607"/>
                <a:ext cx="4344394" cy="382541"/>
              </a:xfrm>
              <a:prstGeom prst="rect">
                <a:avLst/>
              </a:prstGeom>
              <a:blipFill>
                <a:blip r:embed="rId4"/>
                <a:stretch>
                  <a:fillRect l="-1122" t="-7937" r="-561" b="-206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E603-6077-42F2-AD40-54CB24FFACAA}"/>
                  </a:ext>
                </a:extLst>
              </p:cNvPr>
              <p:cNvSpPr txBox="1"/>
              <p:nvPr/>
            </p:nvSpPr>
            <p:spPr>
              <a:xfrm>
                <a:off x="683568" y="4697524"/>
                <a:ext cx="53336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+mj-ea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+mj-ea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: 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𝐶h𝑎𝑟𝑏𝑜𝑛𝑛𝑖𝑒𝑟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</m:oMath>
                  </m:oMathPara>
                </a14:m>
                <a:endParaRPr lang="ko-KR" altLang="en-US" dirty="0" err="1">
                  <a:latin typeface="+mj-ea"/>
                  <a:ea typeface="+mj-ea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A5E603-6077-42F2-AD40-54CB24FFA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697524"/>
                <a:ext cx="5333640" cy="276999"/>
              </a:xfrm>
              <a:prstGeom prst="rect">
                <a:avLst/>
              </a:prstGeom>
              <a:blipFill>
                <a:blip r:embed="rId5"/>
                <a:stretch>
                  <a:fillRect l="-343" r="-8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38234B8-8D6D-4000-AC60-5C1A4840C721}"/>
                  </a:ext>
                </a:extLst>
              </p:cNvPr>
              <p:cNvSpPr/>
              <p:nvPr/>
            </p:nvSpPr>
            <p:spPr>
              <a:xfrm>
                <a:off x="611560" y="5105834"/>
                <a:ext cx="6160533" cy="3907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         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𝐶𝑜𝑛𝑠𝑡𝑎𝑛𝑡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𝑝𝑒𝑛𝑎𝑙𝑡𝑦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𝑜𝑐𝑐𝑙𝑢𝑑𝑒𝑑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𝑝𝑖𝑥𝑒𝑙𝑠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838234B8-8D6D-4000-AC60-5C1A4840C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105834"/>
                <a:ext cx="6160533" cy="390748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425A77-6258-49AF-89C5-0BB83865E0C9}"/>
                  </a:ext>
                </a:extLst>
              </p:cNvPr>
              <p:cNvSpPr/>
              <p:nvPr/>
            </p:nvSpPr>
            <p:spPr>
              <a:xfrm>
                <a:off x="597423" y="5575931"/>
                <a:ext cx="8045729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𝑃h𝑜𝑡𝑜𝑚𝑒𝑡𝑟𝑖𝑐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𝑑𝑖𝑓𝑓𝑒𝑟𝑒𝑛𝑐𝑒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𝑏𝑒𝑡𝑤𝑒𝑒𝑛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𝑐𝑜𝑟𝑟𝑒𝑠𝑝𝑜𝑛𝑑𝑖𝑛𝑔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EA425A77-6258-49AF-89C5-0BB83865E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23" y="5575931"/>
                <a:ext cx="8045729" cy="404983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38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B930E4-FEB5-4B8D-88B5-6F342EF6E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21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315E0B-E634-49F7-B1BA-67A17B06F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40" y="2203020"/>
            <a:ext cx="8461904" cy="36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352E89-28F1-4D87-9DE3-1C7C4398FC60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Results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C0936-5941-4AD7-8D91-8E02B3B009ED}"/>
              </a:ext>
            </a:extLst>
          </p:cNvPr>
          <p:cNvSpPr txBox="1"/>
          <p:nvPr/>
        </p:nvSpPr>
        <p:spPr>
          <a:xfrm>
            <a:off x="215516" y="1140945"/>
            <a:ext cx="8712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Visual comparison on KITTI 2012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F386B5-48FC-41E1-9BD5-39C07032FD13}"/>
              </a:ext>
            </a:extLst>
          </p:cNvPr>
          <p:cNvSpPr txBox="1"/>
          <p:nvPr/>
        </p:nvSpPr>
        <p:spPr>
          <a:xfrm>
            <a:off x="1043608" y="189499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FlowNetS</a:t>
            </a:r>
            <a:endParaRPr lang="ko-KR" altLang="en-US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63380-C037-48C8-94AA-2DF99EB07537}"/>
              </a:ext>
            </a:extLst>
          </p:cNvPr>
          <p:cNvSpPr txBox="1"/>
          <p:nvPr/>
        </p:nvSpPr>
        <p:spPr>
          <a:xfrm>
            <a:off x="3779912" y="1895029"/>
            <a:ext cx="191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굴림" panose="020B0600000101010101" pitchFamily="50" charset="-127"/>
                <a:ea typeface="굴림" panose="020B0600000101010101" pitchFamily="50" charset="-127"/>
              </a:rPr>
              <a:t>UnsupFlownet</a:t>
            </a:r>
            <a:endParaRPr lang="ko-KR" altLang="en-US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B13A3-00D7-479D-900C-ED4345AB48BA}"/>
              </a:ext>
            </a:extLst>
          </p:cNvPr>
          <p:cNvSpPr txBox="1"/>
          <p:nvPr/>
        </p:nvSpPr>
        <p:spPr>
          <a:xfrm>
            <a:off x="6588224" y="1894997"/>
            <a:ext cx="1761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UnFlow</a:t>
            </a:r>
            <a:r>
              <a:rPr lang="en-US" altLang="ko-KR" b="1" dirty="0">
                <a:latin typeface="굴림" panose="020B0600000101010101" pitchFamily="50" charset="-127"/>
                <a:ea typeface="굴림" panose="020B0600000101010101" pitchFamily="50" charset="-127"/>
              </a:rPr>
              <a:t>-CSS</a:t>
            </a:r>
            <a:endParaRPr lang="ko-KR" altLang="en-US" b="1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754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C376A0-7ED0-4695-8A8C-31B301D32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EAA9B-2174-4C1D-B532-96CD9E9FB4DB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Results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F45E4-AB36-48F7-A6A6-6FD3CF3F987A}"/>
              </a:ext>
            </a:extLst>
          </p:cNvPr>
          <p:cNvSpPr txBox="1"/>
          <p:nvPr/>
        </p:nvSpPr>
        <p:spPr>
          <a:xfrm>
            <a:off x="215516" y="1140945"/>
            <a:ext cx="87129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Accuracy comparison on KITTI, Middlebury and Sintel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456B17-08E9-4E26-A2DD-2AA7DB29F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193175"/>
            <a:ext cx="7905439" cy="318004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380291E-FBFF-4785-8CA5-9C41CB82A1E0}"/>
              </a:ext>
            </a:extLst>
          </p:cNvPr>
          <p:cNvSpPr/>
          <p:nvPr/>
        </p:nvSpPr>
        <p:spPr>
          <a:xfrm>
            <a:off x="400370" y="4396275"/>
            <a:ext cx="8132070" cy="97694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519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2B843B4-BADD-4020-8255-0D918CF0F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C13B6-D9A1-49E4-97DE-CDF3D4599A79}"/>
              </a:ext>
            </a:extLst>
          </p:cNvPr>
          <p:cNvSpPr txBox="1"/>
          <p:nvPr/>
        </p:nvSpPr>
        <p:spPr>
          <a:xfrm>
            <a:off x="2768792" y="2998113"/>
            <a:ext cx="36004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굴림" panose="020B0600000101010101" pitchFamily="50" charset="-127"/>
                <a:ea typeface="굴림" panose="020B0600000101010101" pitchFamily="50" charset="-127"/>
              </a:rPr>
              <a:t>Thank You</a:t>
            </a:r>
            <a:endParaRPr lang="ko-KR" altLang="en-US" sz="5000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39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E71023-6343-43B5-A2F7-DEFB3EBF8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80F71-EC74-43F4-BCC7-D682360511FD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86C8-836D-48F3-B046-9EE45BD1D3FB}"/>
              </a:ext>
            </a:extLst>
          </p:cNvPr>
          <p:cNvSpPr txBox="1"/>
          <p:nvPr/>
        </p:nvSpPr>
        <p:spPr>
          <a:xfrm>
            <a:off x="179512" y="1268760"/>
            <a:ext cx="8712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2988E8-F0C1-4E50-9D1D-29EDC5023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34797"/>
            <a:ext cx="4212006" cy="5445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39C99B-DADA-4976-BB87-3F4B5017CA30}"/>
              </a:ext>
            </a:extLst>
          </p:cNvPr>
          <p:cNvSpPr txBox="1"/>
          <p:nvPr/>
        </p:nvSpPr>
        <p:spPr>
          <a:xfrm>
            <a:off x="4746466" y="1412776"/>
            <a:ext cx="421200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i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     </a:t>
            </a:r>
            <a:r>
              <a:rPr lang="en-US" altLang="ko-KR" sz="2200" b="1" i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Unsupervised</a:t>
            </a:r>
            <a:r>
              <a:rPr lang="en-US" altLang="ko-KR" sz="2200" b="1" i="1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2200" b="1" i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Loss</a:t>
            </a:r>
            <a:endParaRPr lang="en-US" altLang="ko-KR" sz="2200" dirty="0">
              <a:solidFill>
                <a:srgbClr val="0070C0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Predicts optical flow through </a:t>
            </a:r>
            <a:r>
              <a:rPr lang="en-US" altLang="ko-KR" sz="2200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unsupervised</a:t>
            </a: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learning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Defining several </a:t>
            </a:r>
            <a:r>
              <a:rPr lang="en-US" altLang="ko-KR" sz="2200" b="1" dirty="0">
                <a:solidFill>
                  <a:srgbClr val="0070C0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Loss</a:t>
            </a: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2200" dirty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Outperforms on KITTI &amp; Middlebury(Higher accuracy)</a:t>
            </a:r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en-US" altLang="ko-KR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37132EC-E6FC-40EB-A0BC-4DA3A4E62535}"/>
              </a:ext>
            </a:extLst>
          </p:cNvPr>
          <p:cNvCxnSpPr>
            <a:cxnSpLocks/>
          </p:cNvCxnSpPr>
          <p:nvPr/>
        </p:nvCxnSpPr>
        <p:spPr>
          <a:xfrm>
            <a:off x="6516216" y="1988840"/>
            <a:ext cx="0" cy="100811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66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7BEEBB-D152-4550-9DB3-4317A5E37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ADB52-E2E6-44C1-98DC-B15B666C4FE7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UnFlow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&amp; 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UnsupFlownet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EBCD-ED3D-44B4-8888-7B445D62A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63221"/>
            <a:ext cx="4176464" cy="5399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205BE9-68FE-461A-9ED7-AA0C12688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963221"/>
            <a:ext cx="4176464" cy="539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F0C501-5758-4F3E-9FF5-46F556D43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5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3CA84C-A8FF-4E5B-9F12-529E35C39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648" y="1242752"/>
            <a:ext cx="6192688" cy="4028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5C3326-164D-425B-8A51-7F9FCF098757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Network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BEF8CE-FE41-4122-AD5F-A90EA6BE11D6}"/>
              </a:ext>
            </a:extLst>
          </p:cNvPr>
          <p:cNvSpPr/>
          <p:nvPr/>
        </p:nvSpPr>
        <p:spPr>
          <a:xfrm>
            <a:off x="3059832" y="2268125"/>
            <a:ext cx="1584176" cy="24247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5E2B-FF7C-412B-9A47-4506347640AA}"/>
              </a:ext>
            </a:extLst>
          </p:cNvPr>
          <p:cNvSpPr txBox="1"/>
          <p:nvPr/>
        </p:nvSpPr>
        <p:spPr>
          <a:xfrm>
            <a:off x="179512" y="5378740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Extracts a rich feature representation</a:t>
            </a:r>
            <a:endParaRPr lang="ko-KR" altLang="en-US" sz="2000" b="1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EA771-2F93-43B3-AB28-DE739461F52A}"/>
              </a:ext>
            </a:extLst>
          </p:cNvPr>
          <p:cNvSpPr/>
          <p:nvPr/>
        </p:nvSpPr>
        <p:spPr>
          <a:xfrm>
            <a:off x="4788024" y="2268125"/>
            <a:ext cx="1443168" cy="2424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E620B-29BB-4BB0-9DA7-BBB601EAE211}"/>
              </a:ext>
            </a:extLst>
          </p:cNvPr>
          <p:cNvSpPr txBox="1"/>
          <p:nvPr/>
        </p:nvSpPr>
        <p:spPr>
          <a:xfrm>
            <a:off x="4932040" y="5378740"/>
            <a:ext cx="4392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굴림" panose="020B0600000101010101" pitchFamily="50" charset="-127"/>
                <a:ea typeface="굴림" panose="020B0600000101010101" pitchFamily="50" charset="-127"/>
              </a:rPr>
              <a:t>Produces the high resolution flow</a:t>
            </a:r>
            <a:endParaRPr lang="ko-KR" altLang="en-US" sz="2000" b="1" dirty="0" err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DC40C4-24DD-4F4A-A958-3D80605873E9}"/>
              </a:ext>
            </a:extLst>
          </p:cNvPr>
          <p:cNvSpPr/>
          <p:nvPr/>
        </p:nvSpPr>
        <p:spPr>
          <a:xfrm>
            <a:off x="251520" y="5393780"/>
            <a:ext cx="4464496" cy="40011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D44541-14B8-4502-A8A1-876D83862267}"/>
              </a:ext>
            </a:extLst>
          </p:cNvPr>
          <p:cNvSpPr/>
          <p:nvPr/>
        </p:nvSpPr>
        <p:spPr>
          <a:xfrm>
            <a:off x="5004048" y="5378739"/>
            <a:ext cx="4032448" cy="40011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5BFB5D6-60FF-4A93-AC64-11BE9858D4B8}"/>
              </a:ext>
            </a:extLst>
          </p:cNvPr>
          <p:cNvCxnSpPr>
            <a:stCxn id="5" idx="2"/>
          </p:cNvCxnSpPr>
          <p:nvPr/>
        </p:nvCxnSpPr>
        <p:spPr>
          <a:xfrm flipH="1">
            <a:off x="2411760" y="4692870"/>
            <a:ext cx="1440160" cy="70091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99BC46B-E681-4640-A582-094F148D29C1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5509608" y="4692870"/>
            <a:ext cx="1618676" cy="6858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012160" y="1079563"/>
            <a:ext cx="2808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Encoder – Decoder </a:t>
            </a:r>
            <a:r>
              <a:rPr lang="ko-KR" altLang="en-US" b="1" dirty="0">
                <a:latin typeface="+mj-ea"/>
                <a:ea typeface="+mj-ea"/>
              </a:rPr>
              <a:t>구조</a:t>
            </a:r>
            <a:endParaRPr lang="en-US" altLang="ko-KR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5015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CF7DF7-FE63-41B8-88C5-1B0ED480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9DA53-7F8F-4F94-B92C-26D58684BAB5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Network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54F1CBB-5F5E-44AD-8585-AF66FF054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38" y="4029663"/>
            <a:ext cx="6858508" cy="2179005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75776C5-4BFC-4B87-A16F-580B1F6F22B9}"/>
              </a:ext>
            </a:extLst>
          </p:cNvPr>
          <p:cNvSpPr/>
          <p:nvPr/>
        </p:nvSpPr>
        <p:spPr>
          <a:xfrm>
            <a:off x="2699792" y="4941168"/>
            <a:ext cx="648072" cy="64807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F6B2345-259E-4774-A79C-6E24B63D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35391"/>
            <a:ext cx="6410325" cy="14859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4ED140-E533-46EB-AE99-5D2FB4DC75ED}"/>
              </a:ext>
            </a:extLst>
          </p:cNvPr>
          <p:cNvSpPr/>
          <p:nvPr/>
        </p:nvSpPr>
        <p:spPr>
          <a:xfrm>
            <a:off x="107504" y="836738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FlowNet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Simple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7DD446-E855-4BFC-BE2A-5F6EADA8D774}"/>
              </a:ext>
            </a:extLst>
          </p:cNvPr>
          <p:cNvSpPr/>
          <p:nvPr/>
        </p:nvSpPr>
        <p:spPr>
          <a:xfrm>
            <a:off x="183450" y="3413347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 err="1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FlowNet</a:t>
            </a: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 Correlation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7512-105E-4CF8-9D14-5ADACF6CDA6B}"/>
              </a:ext>
            </a:extLst>
          </p:cNvPr>
          <p:cNvSpPr/>
          <p:nvPr/>
        </p:nvSpPr>
        <p:spPr>
          <a:xfrm>
            <a:off x="171620" y="895887"/>
            <a:ext cx="8788929" cy="548586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03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F19C75-3C4C-4F2E-AC4A-04E5B135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56B70-827A-41E4-820E-CAD45A45BEB6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FlowNetC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Correlation Layer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59632" y="1340768"/>
            <a:ext cx="6120680" cy="1759476"/>
            <a:chOff x="251520" y="1023550"/>
            <a:chExt cx="8528058" cy="2572778"/>
          </a:xfrm>
        </p:grpSpPr>
        <p:grpSp>
          <p:nvGrpSpPr>
            <p:cNvPr id="5" name="그룹 4"/>
            <p:cNvGrpSpPr/>
            <p:nvPr/>
          </p:nvGrpSpPr>
          <p:grpSpPr>
            <a:xfrm>
              <a:off x="1086295" y="1220436"/>
              <a:ext cx="6858508" cy="2179005"/>
              <a:chOff x="1139736" y="1450370"/>
              <a:chExt cx="6858508" cy="2179005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54F1CBB-5F5E-44AD-8585-AF66FF054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39736" y="1450370"/>
                <a:ext cx="6858508" cy="2179005"/>
              </a:xfrm>
              <a:prstGeom prst="rect">
                <a:avLst/>
              </a:prstGeom>
            </p:spPr>
          </p:pic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75776C5-4BFC-4B87-A16F-580B1F6F22B9}"/>
                  </a:ext>
                </a:extLst>
              </p:cNvPr>
              <p:cNvSpPr/>
              <p:nvPr/>
            </p:nvSpPr>
            <p:spPr>
              <a:xfrm>
                <a:off x="2699792" y="2348880"/>
                <a:ext cx="648072" cy="648072"/>
              </a:xfrm>
              <a:prstGeom prst="ellipse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A049CE4-A2DA-48DE-842E-0EE6DA3BDF62}"/>
                </a:ext>
              </a:extLst>
            </p:cNvPr>
            <p:cNvSpPr/>
            <p:nvPr/>
          </p:nvSpPr>
          <p:spPr>
            <a:xfrm>
              <a:off x="251520" y="1023550"/>
              <a:ext cx="8528058" cy="2572778"/>
            </a:xfrm>
            <a:prstGeom prst="rect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07504" y="836738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Encoder </a:t>
            </a:r>
            <a:r>
              <a:rPr lang="ko-KR" altLang="en-US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구조</a:t>
            </a:r>
            <a:endParaRPr lang="en-US" altLang="ko-KR" sz="2200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504" y="3212976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Correlation Layer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83CDE4-EDF2-4430-A62E-A13A90DE999C}"/>
              </a:ext>
            </a:extLst>
          </p:cNvPr>
          <p:cNvGrpSpPr/>
          <p:nvPr/>
        </p:nvGrpSpPr>
        <p:grpSpPr>
          <a:xfrm>
            <a:off x="1159800" y="3433208"/>
            <a:ext cx="6752392" cy="3224774"/>
            <a:chOff x="899540" y="1412747"/>
            <a:chExt cx="8065008" cy="4947006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B6D5146-3081-4BA8-8F0E-10635F00AF7F}"/>
                </a:ext>
              </a:extLst>
            </p:cNvPr>
            <p:cNvCxnSpPr>
              <a:endCxn id="25" idx="0"/>
            </p:cNvCxnSpPr>
            <p:nvPr/>
          </p:nvCxnSpPr>
          <p:spPr>
            <a:xfrm rot="5400000">
              <a:off x="74040" y="3286289"/>
              <a:ext cx="2103627" cy="216027"/>
            </a:xfrm>
            <a:prstGeom prst="line">
              <a:avLst/>
            </a:prstGeom>
            <a:ln algn="ctr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C02F4A4B-108E-4706-B817-3E8DA8EF93AD}"/>
                </a:ext>
              </a:extLst>
            </p:cNvPr>
            <p:cNvCxnSpPr/>
            <p:nvPr/>
          </p:nvCxnSpPr>
          <p:spPr>
            <a:xfrm flipV="1">
              <a:off x="1269872" y="4008221"/>
              <a:ext cx="509359" cy="497710"/>
            </a:xfrm>
            <a:prstGeom prst="lin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D4F5CF8-7668-4C6D-8CE9-D604D4B5C237}"/>
                </a:ext>
              </a:extLst>
            </p:cNvPr>
            <p:cNvCxnSpPr/>
            <p:nvPr/>
          </p:nvCxnSpPr>
          <p:spPr>
            <a:xfrm flipV="1">
              <a:off x="1015192" y="3987083"/>
              <a:ext cx="509359" cy="497710"/>
            </a:xfrm>
            <a:prstGeom prst="lin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5975E0A-1AA2-422E-B197-E120438D28AB}"/>
                </a:ext>
              </a:extLst>
            </p:cNvPr>
            <p:cNvCxnSpPr/>
            <p:nvPr/>
          </p:nvCxnSpPr>
          <p:spPr>
            <a:xfrm flipV="1">
              <a:off x="1233867" y="1880784"/>
              <a:ext cx="509359" cy="497710"/>
            </a:xfrm>
            <a:prstGeom prst="line">
              <a:avLst/>
            </a:prstGeom>
            <a:ln/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4E434DF-96CA-4C08-A4A6-0CDD79558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78623" y="1412747"/>
              <a:ext cx="1685925" cy="1866900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0E85935-EFF8-41F9-961F-4B5311E0ECD6}"/>
                </a:ext>
              </a:extLst>
            </p:cNvPr>
            <p:cNvSpPr/>
            <p:nvPr/>
          </p:nvSpPr>
          <p:spPr>
            <a:xfrm>
              <a:off x="899540" y="2062358"/>
              <a:ext cx="1666800" cy="16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12F9D3F-598B-4C50-980C-182F86400A60}"/>
                </a:ext>
              </a:extLst>
            </p:cNvPr>
            <p:cNvSpPr/>
            <p:nvPr/>
          </p:nvSpPr>
          <p:spPr>
            <a:xfrm>
              <a:off x="1197863" y="2342489"/>
              <a:ext cx="72009" cy="72009"/>
            </a:xfrm>
            <a:prstGeom prst="ellipse">
              <a:avLst/>
            </a:prstGeom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46A4976-DA60-486E-A80C-33E3655CE264}"/>
                </a:ext>
              </a:extLst>
            </p:cNvPr>
            <p:cNvSpPr/>
            <p:nvPr/>
          </p:nvSpPr>
          <p:spPr>
            <a:xfrm>
              <a:off x="946340" y="2098358"/>
              <a:ext cx="540000" cy="5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CA6F3EA-4A45-43AE-814F-883A052AA70C}"/>
                </a:ext>
              </a:extLst>
            </p:cNvPr>
            <p:cNvSpPr/>
            <p:nvPr/>
          </p:nvSpPr>
          <p:spPr>
            <a:xfrm>
              <a:off x="909827" y="4357674"/>
              <a:ext cx="1666800" cy="16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5BDA248-5E34-47A6-8FEB-AA5E5EBA0119}"/>
                </a:ext>
              </a:extLst>
            </p:cNvPr>
            <p:cNvSpPr/>
            <p:nvPr/>
          </p:nvSpPr>
          <p:spPr>
            <a:xfrm>
              <a:off x="954342" y="4391129"/>
              <a:ext cx="540000" cy="5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7B065610-D7CA-4AD8-B29B-12646A3050DB}"/>
                </a:ext>
              </a:extLst>
            </p:cNvPr>
            <p:cNvSpPr/>
            <p:nvPr/>
          </p:nvSpPr>
          <p:spPr>
            <a:xfrm>
              <a:off x="981836" y="4446116"/>
              <a:ext cx="72009" cy="72009"/>
            </a:xfrm>
            <a:prstGeom prst="ellipse">
              <a:avLst/>
            </a:prstGeom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2679558-0FE5-41C1-8F22-71B8DFD6895E}"/>
                </a:ext>
              </a:extLst>
            </p:cNvPr>
            <p:cNvCxnSpPr/>
            <p:nvPr/>
          </p:nvCxnSpPr>
          <p:spPr>
            <a:xfrm>
              <a:off x="1082420" y="4484216"/>
              <a:ext cx="18002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3EA82D3-3990-4D42-9195-88C6F7D8027B}"/>
                </a:ext>
              </a:extLst>
            </p:cNvPr>
            <p:cNvSpPr/>
            <p:nvPr/>
          </p:nvSpPr>
          <p:spPr>
            <a:xfrm>
              <a:off x="1269872" y="4446116"/>
              <a:ext cx="72009" cy="72009"/>
            </a:xfrm>
            <a:prstGeom prst="ellipse">
              <a:avLst/>
            </a:prstGeom>
          </p:spPr>
          <p:style>
            <a:lnRef idx="2">
              <a:schemeClr val="accent3">
                <a:shade val="2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DE6A792-0D33-430E-A10C-751AECA93677}"/>
                </a:ext>
              </a:extLst>
            </p:cNvPr>
            <p:cNvSpPr/>
            <p:nvPr/>
          </p:nvSpPr>
          <p:spPr>
            <a:xfrm>
              <a:off x="4150232" y="3288131"/>
              <a:ext cx="1666800" cy="1666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3F13B30-9699-4217-909E-80F1FAB36896}"/>
                </a:ext>
              </a:extLst>
            </p:cNvPr>
            <p:cNvCxnSpPr/>
            <p:nvPr/>
          </p:nvCxnSpPr>
          <p:spPr>
            <a:xfrm flipV="1">
              <a:off x="899540" y="1700783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A22C668-5276-4A2F-8F07-25FE32FCB633}"/>
                </a:ext>
              </a:extLst>
            </p:cNvPr>
            <p:cNvCxnSpPr/>
            <p:nvPr/>
          </p:nvCxnSpPr>
          <p:spPr>
            <a:xfrm flipV="1">
              <a:off x="2562479" y="1703932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9141E39-BB85-4C51-9A8B-234781E455AD}"/>
                </a:ext>
              </a:extLst>
            </p:cNvPr>
            <p:cNvCxnSpPr/>
            <p:nvPr/>
          </p:nvCxnSpPr>
          <p:spPr>
            <a:xfrm flipV="1">
              <a:off x="2566034" y="3360185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C5D22ABF-7F70-4F10-A6AB-E875378A7B05}"/>
                </a:ext>
              </a:extLst>
            </p:cNvPr>
            <p:cNvCxnSpPr/>
            <p:nvPr/>
          </p:nvCxnSpPr>
          <p:spPr>
            <a:xfrm flipV="1">
              <a:off x="909827" y="3983837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F4F22074-294D-43B2-984D-3BB2E77C0EBF}"/>
                </a:ext>
              </a:extLst>
            </p:cNvPr>
            <p:cNvCxnSpPr/>
            <p:nvPr/>
          </p:nvCxnSpPr>
          <p:spPr>
            <a:xfrm flipV="1">
              <a:off x="2567102" y="3987083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BB3B4C00-D107-432B-ADBE-C0F7FD7A0C60}"/>
                </a:ext>
              </a:extLst>
            </p:cNvPr>
            <p:cNvCxnSpPr/>
            <p:nvPr/>
          </p:nvCxnSpPr>
          <p:spPr>
            <a:xfrm flipV="1">
              <a:off x="2576627" y="5664474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D5041D5-A535-4AD6-ABFA-B0970A041D9C}"/>
                </a:ext>
              </a:extLst>
            </p:cNvPr>
            <p:cNvSpPr txBox="1"/>
            <p:nvPr/>
          </p:nvSpPr>
          <p:spPr>
            <a:xfrm>
              <a:off x="1053841" y="2400020"/>
              <a:ext cx="835533" cy="243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000"/>
                <a:t>1x1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8E9B73D-D59A-4881-A245-A8D45C721F22}"/>
                </a:ext>
              </a:extLst>
            </p:cNvPr>
            <p:cNvSpPr txBox="1"/>
            <p:nvPr/>
          </p:nvSpPr>
          <p:spPr>
            <a:xfrm>
              <a:off x="1116325" y="4485233"/>
              <a:ext cx="835533" cy="2430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000"/>
                <a:t>1x1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158253E-EA94-4588-A41A-992CDF061DB9}"/>
                </a:ext>
              </a:extLst>
            </p:cNvPr>
            <p:cNvSpPr txBox="1"/>
            <p:nvPr/>
          </p:nvSpPr>
          <p:spPr>
            <a:xfrm>
              <a:off x="969803" y="2622524"/>
              <a:ext cx="607151" cy="243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000"/>
                <a:t>41x41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DD15E3-8631-496F-B517-CD6AEF0ECB7C}"/>
                </a:ext>
              </a:extLst>
            </p:cNvPr>
            <p:cNvSpPr txBox="1"/>
            <p:nvPr/>
          </p:nvSpPr>
          <p:spPr>
            <a:xfrm>
              <a:off x="975137" y="4900370"/>
              <a:ext cx="607151" cy="243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000"/>
                <a:t>41x41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74F8626E-5BEE-48FA-A554-37A2B9BF05CA}"/>
                </a:ext>
              </a:extLst>
            </p:cNvPr>
            <p:cNvCxnSpPr/>
            <p:nvPr/>
          </p:nvCxnSpPr>
          <p:spPr>
            <a:xfrm rot="5400000">
              <a:off x="563571" y="2838851"/>
              <a:ext cx="2139893" cy="198845"/>
            </a:xfrm>
            <a:prstGeom prst="line">
              <a:avLst/>
            </a:prstGeom>
            <a:ln algn="ctr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7F0FE0B6-753B-48DC-BB51-0C9460E4171E}"/>
                </a:ext>
              </a:extLst>
            </p:cNvPr>
            <p:cNvCxnSpPr/>
            <p:nvPr/>
          </p:nvCxnSpPr>
          <p:spPr>
            <a:xfrm rot="16200000" flipH="1">
              <a:off x="198500" y="3377857"/>
              <a:ext cx="2142744" cy="72008"/>
            </a:xfrm>
            <a:prstGeom prst="line">
              <a:avLst/>
            </a:prstGeom>
            <a:ln algn="ctr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B5435D2B-2C9F-417E-AE02-14E4D448B18F}"/>
                </a:ext>
              </a:extLst>
            </p:cNvPr>
            <p:cNvCxnSpPr/>
            <p:nvPr/>
          </p:nvCxnSpPr>
          <p:spPr>
            <a:xfrm rot="16200000" flipH="1">
              <a:off x="671856" y="2900845"/>
              <a:ext cx="2142744" cy="72008"/>
            </a:xfrm>
            <a:prstGeom prst="line">
              <a:avLst/>
            </a:prstGeom>
            <a:ln algn="ctr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988E7D8-AF42-40EE-B054-B99E3DC1CC7D}"/>
                </a:ext>
              </a:extLst>
            </p:cNvPr>
            <p:cNvSpPr/>
            <p:nvPr/>
          </p:nvSpPr>
          <p:spPr>
            <a:xfrm>
              <a:off x="4198925" y="3324203"/>
              <a:ext cx="540000" cy="54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21C9375-A038-4652-88C1-2FF4B5C653C7}"/>
                </a:ext>
              </a:extLst>
            </p:cNvPr>
            <p:cNvCxnSpPr/>
            <p:nvPr/>
          </p:nvCxnSpPr>
          <p:spPr>
            <a:xfrm flipV="1">
              <a:off x="4150232" y="2936849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5E4D199-25B5-4EDD-80BB-C69CCEDAA1C1}"/>
                </a:ext>
              </a:extLst>
            </p:cNvPr>
            <p:cNvCxnSpPr/>
            <p:nvPr/>
          </p:nvCxnSpPr>
          <p:spPr>
            <a:xfrm flipV="1">
              <a:off x="5817032" y="2928131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3F99F674-293C-4B12-B521-08439FE60592}"/>
                </a:ext>
              </a:extLst>
            </p:cNvPr>
            <p:cNvCxnSpPr/>
            <p:nvPr/>
          </p:nvCxnSpPr>
          <p:spPr>
            <a:xfrm flipV="1">
              <a:off x="5817032" y="4606772"/>
              <a:ext cx="363600" cy="360000"/>
            </a:xfrm>
            <a:prstGeom prst="line">
              <a:avLst/>
            </a:prstGeom>
            <a:ln w="19050" algn="ctr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979F1B62-3E73-4108-B2B5-A6FBB10EA76C}"/>
                </a:ext>
              </a:extLst>
            </p:cNvPr>
            <p:cNvSpPr/>
            <p:nvPr/>
          </p:nvSpPr>
          <p:spPr>
            <a:xfrm>
              <a:off x="4447793" y="3557117"/>
              <a:ext cx="72009" cy="72009"/>
            </a:xfrm>
            <a:prstGeom prst="ellipse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A7649B4-90E7-47AC-AA64-401AF86D9A64}"/>
                </a:ext>
              </a:extLst>
            </p:cNvPr>
            <p:cNvCxnSpPr/>
            <p:nvPr/>
          </p:nvCxnSpPr>
          <p:spPr>
            <a:xfrm flipV="1">
              <a:off x="4510277" y="3068932"/>
              <a:ext cx="509359" cy="497710"/>
            </a:xfrm>
            <a:prstGeom prst="line">
              <a:avLst/>
            </a:prstGeom>
            <a:ln/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</p:cxn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AA406CB-9C04-4F67-86C4-7F7BD1D1E270}"/>
                </a:ext>
              </a:extLst>
            </p:cNvPr>
            <p:cNvSpPr/>
            <p:nvPr/>
          </p:nvSpPr>
          <p:spPr>
            <a:xfrm>
              <a:off x="4582286" y="3432149"/>
              <a:ext cx="72009" cy="72009"/>
            </a:xfrm>
            <a:prstGeom prst="ellipse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97B5766A-4F08-4DFA-AAD8-8CC1B03E50AE}"/>
                </a:ext>
              </a:extLst>
            </p:cNvPr>
            <p:cNvCxnSpPr/>
            <p:nvPr/>
          </p:nvCxnSpPr>
          <p:spPr>
            <a:xfrm flipV="1">
              <a:off x="4378914" y="3360140"/>
              <a:ext cx="203372" cy="17995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072345-6DF0-426F-A9E0-B03761CA01BA}"/>
                </a:ext>
              </a:extLst>
            </p:cNvPr>
            <p:cNvSpPr txBox="1"/>
            <p:nvPr/>
          </p:nvSpPr>
          <p:spPr>
            <a:xfrm rot="18877214">
              <a:off x="4511623" y="3266907"/>
              <a:ext cx="710971" cy="3198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500" b="1" dirty="0"/>
                <a:t>21x21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C934C9F-E6CB-4C71-89EF-2FF9B16469FC}"/>
                </a:ext>
              </a:extLst>
            </p:cNvPr>
            <p:cNvSpPr txBox="1"/>
            <p:nvPr/>
          </p:nvSpPr>
          <p:spPr>
            <a:xfrm>
              <a:off x="3646169" y="5232374"/>
              <a:ext cx="2648041" cy="3669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dirty="0"/>
                <a:t>relative displacement !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368B8A7-E58C-4C27-90E7-BC7418B40E22}"/>
                </a:ext>
              </a:extLst>
            </p:cNvPr>
            <p:cNvSpPr/>
            <p:nvPr/>
          </p:nvSpPr>
          <p:spPr>
            <a:xfrm>
              <a:off x="4294250" y="3059060"/>
              <a:ext cx="1024119" cy="733134"/>
            </a:xfrm>
            <a:prstGeom prst="ellipse">
              <a:avLst/>
            </a:prstGeom>
            <a:noFill/>
            <a:ln algn="ctr">
              <a:solidFill>
                <a:schemeClr val="accent1">
                  <a:shade val="20000"/>
                </a:schemeClr>
              </a:solidFill>
              <a:prstDash val="sysDash"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E866C424-C13F-4B84-AAB6-8A78389B5684}"/>
                </a:ext>
              </a:extLst>
            </p:cNvPr>
            <p:cNvCxnSpPr/>
            <p:nvPr/>
          </p:nvCxnSpPr>
          <p:spPr>
            <a:xfrm rot="16200000" flipH="1">
              <a:off x="4121578" y="4537726"/>
              <a:ext cx="149106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B2D12EF0-9E55-467E-9ECE-0DFD511F6366}"/>
                </a:ext>
              </a:extLst>
            </p:cNvPr>
            <p:cNvCxnSpPr/>
            <p:nvPr/>
          </p:nvCxnSpPr>
          <p:spPr>
            <a:xfrm>
              <a:off x="3776040" y="6024474"/>
              <a:ext cx="2318436" cy="0"/>
            </a:xfrm>
            <a:prstGeom prst="line">
              <a:avLst/>
            </a:prstGeom>
            <a:ln w="19050" algn="ctr">
              <a:solidFill>
                <a:schemeClr val="accent1"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A9AF1539-5919-40EF-8B2C-979501679D31}"/>
                </a:ext>
              </a:extLst>
            </p:cNvPr>
            <p:cNvSpPr/>
            <p:nvPr/>
          </p:nvSpPr>
          <p:spPr>
            <a:xfrm>
              <a:off x="4870322" y="5995899"/>
              <a:ext cx="72009" cy="72009"/>
            </a:xfrm>
            <a:prstGeom prst="ellipse">
              <a:avLst/>
            </a:prstGeom>
          </p:spPr>
          <p:style>
            <a:lnRef idx="2">
              <a:schemeClr val="accent2">
                <a:shade val="2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61001F-ED77-4AA1-8F4A-6AD615F2DEAC}"/>
                </a:ext>
              </a:extLst>
            </p:cNvPr>
            <p:cNvSpPr txBox="1"/>
            <p:nvPr/>
          </p:nvSpPr>
          <p:spPr>
            <a:xfrm>
              <a:off x="4438268" y="6020663"/>
              <a:ext cx="1479030" cy="339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/>
                <a:t>-center-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B4F2D0-423E-46F0-9E82-DB274E02977E}"/>
                </a:ext>
              </a:extLst>
            </p:cNvPr>
            <p:cNvSpPr txBox="1"/>
            <p:nvPr/>
          </p:nvSpPr>
          <p:spPr>
            <a:xfrm>
              <a:off x="4592001" y="5592419"/>
              <a:ext cx="739515" cy="339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 dirty="0"/>
                <a:t>small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6718410-E523-4D49-B2D7-A072332574E7}"/>
                </a:ext>
              </a:extLst>
            </p:cNvPr>
            <p:cNvSpPr txBox="1"/>
            <p:nvPr/>
          </p:nvSpPr>
          <p:spPr>
            <a:xfrm>
              <a:off x="5566588" y="5594324"/>
              <a:ext cx="1872608" cy="339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/>
                <a:t>large</a:t>
              </a:r>
            </a:p>
          </p:txBody>
        </p:sp>
        <p:sp>
          <p:nvSpPr>
            <p:cNvPr id="59" name="오른쪽 화살표 74">
              <a:extLst>
                <a:ext uri="{FF2B5EF4-FFF2-40B4-BE49-F238E27FC236}">
                  <a16:creationId xmlns:a16="http://schemas.microsoft.com/office/drawing/2014/main" id="{1F894D07-4C29-4E5A-8D8A-0A7D8AFC19B5}"/>
                </a:ext>
              </a:extLst>
            </p:cNvPr>
            <p:cNvSpPr/>
            <p:nvPr/>
          </p:nvSpPr>
          <p:spPr>
            <a:xfrm>
              <a:off x="5331516" y="5725833"/>
              <a:ext cx="235077" cy="11864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0" name="오른쪽 화살표 75">
              <a:extLst>
                <a:ext uri="{FF2B5EF4-FFF2-40B4-BE49-F238E27FC236}">
                  <a16:creationId xmlns:a16="http://schemas.microsoft.com/office/drawing/2014/main" id="{5C3ED8F4-2609-46EC-801D-8339D54E7923}"/>
                </a:ext>
              </a:extLst>
            </p:cNvPr>
            <p:cNvSpPr/>
            <p:nvPr/>
          </p:nvSpPr>
          <p:spPr>
            <a:xfrm rot="10800000">
              <a:off x="4296267" y="5726912"/>
              <a:ext cx="234000" cy="118800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695205A-210A-4EBF-B76E-568585FEBBB9}"/>
                </a:ext>
              </a:extLst>
            </p:cNvPr>
            <p:cNvSpPr txBox="1"/>
            <p:nvPr/>
          </p:nvSpPr>
          <p:spPr>
            <a:xfrm>
              <a:off x="3655693" y="5592419"/>
              <a:ext cx="1872611" cy="3390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lang="ko-KR" altLang="en-US"/>
              </a:pPr>
              <a:r>
                <a:rPr lang="en-US" altLang="ko-KR" sz="1600"/>
                <a:t>large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433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8F19C75-3C4C-4F2E-AC4A-04E5B135A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356B70-827A-41E4-820E-CAD45A45BEB6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Network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7504" y="836738"/>
            <a:ext cx="88569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Decoder </a:t>
            </a:r>
            <a:r>
              <a:rPr lang="ko-KR" altLang="en-US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구조</a:t>
            </a:r>
            <a:endParaRPr lang="en-US" altLang="ko-KR" sz="22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F7FD0C-D352-4845-913F-03F653197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91818"/>
            <a:ext cx="5491173" cy="186490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766C2E-FD52-431E-8D08-5F470EE7F61E}"/>
              </a:ext>
            </a:extLst>
          </p:cNvPr>
          <p:cNvSpPr/>
          <p:nvPr/>
        </p:nvSpPr>
        <p:spPr>
          <a:xfrm>
            <a:off x="1691680" y="1376792"/>
            <a:ext cx="5700923" cy="18799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3311"/>
          <a:stretch/>
        </p:blipFill>
        <p:spPr>
          <a:xfrm>
            <a:off x="539552" y="4362946"/>
            <a:ext cx="4638675" cy="176587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07504" y="3324799"/>
            <a:ext cx="87849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v"/>
            </a:pP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22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Variational</a:t>
            </a: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refinement</a:t>
            </a:r>
          </a:p>
          <a:p>
            <a:pPr lvl="0"/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: Bilinear up-sampling</a:t>
            </a:r>
            <a:r>
              <a:rPr lang="ko-KR" altLang="en-US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을 하지 않고 </a:t>
            </a: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Boundary </a:t>
            </a:r>
            <a:r>
              <a:rPr lang="ko-KR" altLang="en-US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와 </a:t>
            </a: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Smoothness</a:t>
            </a:r>
            <a:r>
              <a:rPr lang="ko-KR" altLang="en-US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를 고려해서 </a:t>
            </a: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Up-sampling </a:t>
            </a:r>
            <a:r>
              <a:rPr lang="ko-KR" altLang="en-US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하겠다</a:t>
            </a:r>
            <a:r>
              <a:rPr lang="en-US" altLang="ko-KR" sz="22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32100" y="4854987"/>
            <a:ext cx="3701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6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FlowNetS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: Bilinear </a:t>
            </a:r>
            <a:r>
              <a:rPr lang="en-US" altLang="ko-KR" sz="16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Upsampling</a:t>
            </a:r>
            <a:endParaRPr lang="en-US" altLang="ko-KR" sz="16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1314" y="6074644"/>
            <a:ext cx="8769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1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[2011 PAMI] Large displacement optical flow: descriptor matching in </a:t>
            </a:r>
            <a:r>
              <a:rPr lang="en-US" altLang="ko-KR" sz="1400" b="1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variational</a:t>
            </a:r>
            <a:r>
              <a:rPr lang="en-US" altLang="ko-KR" sz="14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motion estimation 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332100" y="5313898"/>
            <a:ext cx="3701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16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FlowNetS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+ v : </a:t>
            </a:r>
            <a:r>
              <a:rPr lang="en-US" altLang="ko-KR" sz="16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Variational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refinement</a:t>
            </a:r>
          </a:p>
        </p:txBody>
      </p:sp>
    </p:spTree>
    <p:extLst>
      <p:ext uri="{BB962C8B-B14F-4D97-AF65-F5344CB8AC3E}">
        <p14:creationId xmlns:p14="http://schemas.microsoft.com/office/powerpoint/2010/main" val="277485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3CF7DF7-FE63-41B8-88C5-1B0ED4802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AD9FD4C2-743E-4D55-A0F4-F325D9E48343}" type="slidenum">
              <a:rPr lang="ko-KR" altLang="en-US" smtClean="0"/>
              <a:pPr>
                <a:defRPr/>
              </a:pPr>
              <a:t>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9DA53-7F8F-4F94-B92C-26D58684BAB5}"/>
              </a:ext>
            </a:extLst>
          </p:cNvPr>
          <p:cNvSpPr txBox="1"/>
          <p:nvPr/>
        </p:nvSpPr>
        <p:spPr>
          <a:xfrm>
            <a:off x="-3008" y="11663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[</a:t>
            </a:r>
            <a:r>
              <a:rPr lang="en-US" altLang="ko-KR" sz="2800" b="1" dirty="0" err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FlowNet</a:t>
            </a:r>
            <a:r>
              <a:rPr lang="en-US" altLang="ko-KR" sz="2800" b="1" dirty="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rPr>
              <a:t>] Optical Flow Image</a:t>
            </a:r>
            <a:endParaRPr lang="ko-KR" altLang="en-US" sz="2800" b="1" dirty="0">
              <a:solidFill>
                <a:schemeClr val="bg1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49552"/>
          <a:stretch/>
        </p:blipFill>
        <p:spPr>
          <a:xfrm>
            <a:off x="1115616" y="1126395"/>
            <a:ext cx="3968096" cy="12224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651566"/>
            <a:ext cx="4480698" cy="13681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1637332"/>
            <a:ext cx="2171700" cy="21907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63832" y="4051401"/>
            <a:ext cx="27897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Optical Flow Image 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는 한 픽셀당 방향</a:t>
            </a:r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(2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개의 값</a:t>
            </a:r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)</a:t>
            </a:r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을 나타냄</a:t>
            </a:r>
            <a:endParaRPr lang="en-US" altLang="ko-KR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이를 색으로 표현</a:t>
            </a:r>
            <a:endParaRPr lang="en-US" altLang="ko-KR" b="1" dirty="0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5496" y="1450143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Frame 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496" y="3102611"/>
            <a:ext cx="10801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Frame 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5496" y="5012476"/>
            <a:ext cx="1080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Optical Flow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411760" y="4190038"/>
            <a:ext cx="151216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t="51353"/>
          <a:stretch/>
        </p:blipFill>
        <p:spPr>
          <a:xfrm>
            <a:off x="1078832" y="2695559"/>
            <a:ext cx="3968096" cy="117885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03166" y="2225714"/>
            <a:ext cx="3929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3200" b="1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0660558-DD90-47D4-B0A9-EFCC46083C76}"/>
              </a:ext>
            </a:extLst>
          </p:cNvPr>
          <p:cNvCxnSpPr>
            <a:cxnSpLocks/>
          </p:cNvCxnSpPr>
          <p:nvPr/>
        </p:nvCxnSpPr>
        <p:spPr>
          <a:xfrm>
            <a:off x="7452320" y="2732707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8C59D14-442D-45A3-AB43-C97236AF2C61}"/>
              </a:ext>
            </a:extLst>
          </p:cNvPr>
          <p:cNvCxnSpPr>
            <a:cxnSpLocks/>
          </p:cNvCxnSpPr>
          <p:nvPr/>
        </p:nvCxnSpPr>
        <p:spPr>
          <a:xfrm flipH="1">
            <a:off x="6876256" y="2732707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59FCE55-E4F0-4E35-8636-780374233043}"/>
              </a:ext>
            </a:extLst>
          </p:cNvPr>
          <p:cNvCxnSpPr>
            <a:cxnSpLocks/>
          </p:cNvCxnSpPr>
          <p:nvPr/>
        </p:nvCxnSpPr>
        <p:spPr>
          <a:xfrm>
            <a:off x="7452320" y="2732707"/>
            <a:ext cx="0" cy="55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4187499-8BFF-4A50-AD0B-E4B3944EC8EA}"/>
              </a:ext>
            </a:extLst>
          </p:cNvPr>
          <p:cNvCxnSpPr>
            <a:cxnSpLocks/>
          </p:cNvCxnSpPr>
          <p:nvPr/>
        </p:nvCxnSpPr>
        <p:spPr>
          <a:xfrm flipV="1">
            <a:off x="7452320" y="2225714"/>
            <a:ext cx="0" cy="55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3860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err="1" smtClean="0">
            <a:latin typeface="+mj-ea"/>
            <a:ea typeface="+mj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14993</TotalTime>
  <Words>663</Words>
  <Application>Microsoft Office PowerPoint</Application>
  <PresentationFormat>화면 슬라이드 쇼(4:3)</PresentationFormat>
  <Paragraphs>222</Paragraphs>
  <Slides>23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굴림</vt:lpstr>
      <vt:lpstr>맑은 고딕</vt:lpstr>
      <vt:lpstr>Arial</vt:lpstr>
      <vt:lpstr>Cambria Math</vt:lpstr>
      <vt:lpstr>Times New Roman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 – Easier, Better, Faster, Stronger</dc:title>
  <dc:creator>Kyungjae</dc:creator>
  <cp:lastModifiedBy>Woojin Kim</cp:lastModifiedBy>
  <cp:revision>112</cp:revision>
  <cp:lastPrinted>2017-11-10T06:33:38Z</cp:lastPrinted>
  <dcterms:created xsi:type="dcterms:W3CDTF">2017-11-09T02:08:59Z</dcterms:created>
  <dcterms:modified xsi:type="dcterms:W3CDTF">2018-02-09T03:38:56Z</dcterms:modified>
</cp:coreProperties>
</file>